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57" r:id="rId3"/>
    <p:sldId id="258" r:id="rId4"/>
    <p:sldId id="259" r:id="rId5"/>
    <p:sldId id="266" r:id="rId6"/>
    <p:sldId id="267" r:id="rId7"/>
    <p:sldId id="262" r:id="rId8"/>
    <p:sldId id="263" r:id="rId9"/>
    <p:sldId id="264" r:id="rId10"/>
    <p:sldId id="265" r:id="rId11"/>
    <p:sldId id="268" r:id="rId12"/>
    <p:sldId id="260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254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2F1B25-C46C-4778-B360-E54F7680C76B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6E550-CADF-43BD-918C-40B86E262F9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916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Syntaxe strict, rigidité des langages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A08C5C-27FF-4204-9DF0-91EEAD99AFBF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1065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Passage d’un langage</a:t>
            </a:r>
            <a:r>
              <a:rPr lang="fr-FR" baseline="0" dirty="0" smtClean="0"/>
              <a:t> de haut-niveau au langage machine / plusieurs ‘hauts niveaux’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A08C5C-27FF-4204-9DF0-91EEAD99AFBF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75045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Ainsi ce sont des contraintes ajoutées par rapport à l’algorithme. Syntaxe</a:t>
            </a:r>
            <a:r>
              <a:rPr lang="fr-FR" baseline="0" dirty="0" smtClean="0"/>
              <a:t> = orthographe + grammaire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A08C5C-27FF-4204-9DF0-91EEAD99AFBF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4205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6642C-B721-428D-B68E-B96D3F7ACDFD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EF29-9BF9-4BBC-8398-2D209216A289}" type="slidenum">
              <a:rPr lang="en-US" smtClean="0"/>
              <a:t>‹N°›</a:t>
            </a:fld>
            <a:endParaRPr lang="en-US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02250" y="157556"/>
            <a:ext cx="2959496" cy="964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39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6642C-B721-428D-B68E-B96D3F7ACDFD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EF29-9BF9-4BBC-8398-2D209216A2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549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6642C-B721-428D-B68E-B96D3F7ACDFD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EF29-9BF9-4BBC-8398-2D209216A2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942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078" y="0"/>
            <a:ext cx="12219078" cy="6858000"/>
          </a:xfrm>
          <a:prstGeom prst="rect">
            <a:avLst/>
          </a:prstGeom>
        </p:spPr>
      </p:pic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0" y="2863199"/>
            <a:ext cx="5937813" cy="1325563"/>
          </a:xfrm>
        </p:spPr>
        <p:txBody>
          <a:bodyPr>
            <a:normAutofit/>
          </a:bodyPr>
          <a:lstStyle>
            <a:lvl1pPr algn="ctr">
              <a:defRPr sz="4400" b="0" i="0" cap="all" baseline="0">
                <a:solidFill>
                  <a:srgbClr val="3572AC"/>
                </a:solidFill>
                <a:latin typeface="Neo Sans Pro Medium" charset="0"/>
                <a:ea typeface="Neo Sans Pro Medium" charset="0"/>
                <a:cs typeface="Neo Sans Pro Medium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4" name="Espace réservé du texte 2"/>
          <p:cNvSpPr>
            <a:spLocks noGrp="1"/>
          </p:cNvSpPr>
          <p:nvPr>
            <p:ph type="body" idx="1"/>
          </p:nvPr>
        </p:nvSpPr>
        <p:spPr>
          <a:xfrm>
            <a:off x="390012" y="4079907"/>
            <a:ext cx="5157787" cy="823912"/>
          </a:xfrm>
        </p:spPr>
        <p:txBody>
          <a:bodyPr anchor="b"/>
          <a:lstStyle>
            <a:lvl1pPr marL="0" indent="0" algn="ctr">
              <a:buNone/>
              <a:defRPr sz="2400" b="0" i="0">
                <a:solidFill>
                  <a:srgbClr val="81639C"/>
                </a:solidFill>
                <a:latin typeface="Neo Sans Pro" charset="0"/>
                <a:ea typeface="Neo Sans Pro" charset="0"/>
                <a:cs typeface="Neo Sans Pro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318402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solidFill>
                  <a:srgbClr val="3572AC"/>
                </a:solidFill>
                <a:latin typeface="Neo Sans Pro Medium" charset="0"/>
                <a:ea typeface="Neo Sans Pro Medium" charset="0"/>
                <a:cs typeface="Neo Sans Pro Medium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 spc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1pPr>
            <a:lvl2pPr>
              <a:defRPr b="0" i="0" spc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2pPr>
            <a:lvl3pPr>
              <a:defRPr b="0" i="0" spc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3pPr>
            <a:lvl4pPr>
              <a:defRPr b="0" i="0" spc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4pPr>
            <a:lvl5pPr>
              <a:defRPr b="0" i="0" spc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AE9173B-83F3-434A-8754-D8BD6EE32CBC}" type="datetimeFigureOut">
              <a:rPr lang="fr-FR" smtClean="0"/>
              <a:pPr/>
              <a:t>21/02/2023</a:t>
            </a:fld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141693-1B41-3447-AF11-FC217BF09AA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3357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2802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3078950">
            <a:off x="5981700" y="-1157620"/>
            <a:ext cx="8414657" cy="106564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AE9173B-83F3-434A-8754-D8BD6EE32CBC}" type="datetimeFigureOut">
              <a:rPr lang="fr-FR" smtClean="0"/>
              <a:pPr/>
              <a:t>21/02/2023</a:t>
            </a:fld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41693-1B41-3447-AF11-FC217BF09AA8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5415987" y="3451289"/>
            <a:ext cx="5937813" cy="1325563"/>
          </a:xfrm>
        </p:spPr>
        <p:txBody>
          <a:bodyPr>
            <a:normAutofit/>
          </a:bodyPr>
          <a:lstStyle>
            <a:lvl1pPr algn="ctr">
              <a:defRPr sz="4400" b="0" i="0" cap="all" baseline="0">
                <a:solidFill>
                  <a:srgbClr val="3572AC"/>
                </a:solidFill>
                <a:latin typeface="Neo Sans Pro Medium" charset="0"/>
                <a:ea typeface="Neo Sans Pro Medium" charset="0"/>
                <a:cs typeface="Neo Sans Pro Medium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4" name="Espace réservé du texte 2"/>
          <p:cNvSpPr>
            <a:spLocks noGrp="1"/>
          </p:cNvSpPr>
          <p:nvPr>
            <p:ph type="body" idx="1"/>
          </p:nvPr>
        </p:nvSpPr>
        <p:spPr>
          <a:xfrm>
            <a:off x="5805999" y="4667997"/>
            <a:ext cx="5157787" cy="823912"/>
          </a:xfrm>
        </p:spPr>
        <p:txBody>
          <a:bodyPr anchor="b"/>
          <a:lstStyle>
            <a:lvl1pPr marL="0" indent="0" algn="ctr">
              <a:buNone/>
              <a:defRPr sz="2400" b="0" i="0">
                <a:solidFill>
                  <a:srgbClr val="81639C"/>
                </a:solidFill>
                <a:latin typeface="Neo Sans Pro" charset="0"/>
                <a:ea typeface="Neo Sans Pro" charset="0"/>
                <a:cs typeface="Neo Sans Pro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372774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solidFill>
                  <a:srgbClr val="3572AC"/>
                </a:solidFill>
                <a:latin typeface="Neo Sans Pro Medium" charset="0"/>
                <a:ea typeface="Neo Sans Pro Medium" charset="0"/>
                <a:cs typeface="Neo Sans Pro Medium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1pPr>
            <a:lvl2pPr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2pPr>
            <a:lvl3pPr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3pPr>
            <a:lvl4pPr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4pPr>
            <a:lvl5pPr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AE9173B-83F3-434A-8754-D8BD6EE32CBC}" type="datetimeFigureOut">
              <a:rPr lang="fr-FR" smtClean="0"/>
              <a:pPr/>
              <a:t>21/02/2023</a:t>
            </a:fld>
            <a:endParaRPr lang="fr-FR" dirty="0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141693-1B41-3447-AF11-FC217BF09AA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14164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 i="0">
                <a:solidFill>
                  <a:srgbClr val="6589B9"/>
                </a:solidFill>
                <a:latin typeface="Neo Sans Pro Medium" charset="0"/>
                <a:ea typeface="Neo Sans Pro Medium" charset="0"/>
                <a:cs typeface="Neo Sans Pro Medium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684461"/>
            <a:ext cx="5157787" cy="3505201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 i="0">
                <a:solidFill>
                  <a:srgbClr val="6589B9"/>
                </a:solidFill>
                <a:latin typeface="Neo Sans Pro Medium" charset="0"/>
                <a:ea typeface="Neo Sans Pro Medium" charset="0"/>
                <a:cs typeface="Neo Sans Pro Medium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684461"/>
            <a:ext cx="5183188" cy="3505201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 b="0" i="0">
                <a:solidFill>
                  <a:srgbClr val="3572AC"/>
                </a:solidFill>
                <a:latin typeface="Neo Sans Pro Medium" charset="0"/>
                <a:ea typeface="Neo Sans Pro Medium" charset="0"/>
                <a:cs typeface="Neo Sans Pro Medium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2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AE9173B-83F3-434A-8754-D8BD6EE32CBC}" type="datetimeFigureOut">
              <a:rPr lang="fr-FR" smtClean="0"/>
              <a:pPr/>
              <a:t>21/02/2023</a:t>
            </a:fld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141693-1B41-3447-AF11-FC217BF09AA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8834" y="76200"/>
            <a:ext cx="1449931" cy="834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639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AE9173B-83F3-434A-8754-D8BD6EE32CBC}" type="datetimeFigureOut">
              <a:rPr lang="fr-FR" smtClean="0"/>
              <a:pPr/>
              <a:t>21/02/2023</a:t>
            </a:fld>
            <a:endParaRPr lang="fr-FR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141693-1B41-3447-AF11-FC217BF09AA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 b="0" i="0">
                <a:solidFill>
                  <a:srgbClr val="3572AC"/>
                </a:solidFill>
                <a:latin typeface="Neo Sans Pro Medium" charset="0"/>
                <a:ea typeface="Neo Sans Pro Medium" charset="0"/>
                <a:cs typeface="Neo Sans Pro Medium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8834" y="76200"/>
            <a:ext cx="1449931" cy="834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593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AE9173B-83F3-434A-8754-D8BD6EE32CBC}" type="datetimeFigureOut">
              <a:rPr lang="fr-FR" smtClean="0"/>
              <a:pPr/>
              <a:t>21/02/2023</a:t>
            </a:fld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141693-1B41-3447-AF11-FC217BF09AA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8834" y="76200"/>
            <a:ext cx="1449931" cy="834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567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602841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3572AC"/>
                </a:solidFill>
                <a:latin typeface="Arial Unicode MS" charset="0"/>
                <a:ea typeface="Arial Unicode MS" charset="0"/>
                <a:cs typeface="Arial Unicode MS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1199332"/>
            <a:ext cx="6172200" cy="4661718"/>
          </a:xfrm>
        </p:spPr>
        <p:txBody>
          <a:bodyPr/>
          <a:lstStyle>
            <a:lvl1pPr>
              <a:defRPr sz="3200">
                <a:latin typeface="Arial Unicode MS" charset="0"/>
                <a:ea typeface="Arial Unicode MS" charset="0"/>
                <a:cs typeface="Arial Unicode MS" charset="0"/>
              </a:defRPr>
            </a:lvl1pPr>
            <a:lvl2pPr>
              <a:defRPr sz="2800">
                <a:latin typeface="Arial Unicode MS" charset="0"/>
                <a:ea typeface="Arial Unicode MS" charset="0"/>
                <a:cs typeface="Arial Unicode MS" charset="0"/>
              </a:defRPr>
            </a:lvl2pPr>
            <a:lvl3pPr>
              <a:defRPr sz="2400">
                <a:latin typeface="Arial Unicode MS" charset="0"/>
                <a:ea typeface="Arial Unicode MS" charset="0"/>
                <a:cs typeface="Arial Unicode MS" charset="0"/>
              </a:defRPr>
            </a:lvl3pPr>
            <a:lvl4pPr>
              <a:defRPr sz="2000">
                <a:latin typeface="Arial Unicode MS" charset="0"/>
                <a:ea typeface="Arial Unicode MS" charset="0"/>
                <a:cs typeface="Arial Unicode MS" charset="0"/>
              </a:defRPr>
            </a:lvl4pPr>
            <a:lvl5pPr>
              <a:defRPr sz="2000">
                <a:latin typeface="Arial Unicode MS" charset="0"/>
                <a:ea typeface="Arial Unicode MS" charset="0"/>
                <a:cs typeface="Arial Unicode MS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236786"/>
            <a:ext cx="3932237" cy="3632201"/>
          </a:xfrm>
        </p:spPr>
        <p:txBody>
          <a:bodyPr/>
          <a:lstStyle>
            <a:lvl1pPr marL="0" indent="0">
              <a:buNone/>
              <a:defRPr sz="1600">
                <a:solidFill>
                  <a:srgbClr val="6589B9"/>
                </a:solidFill>
                <a:latin typeface="Arial Unicode MS" charset="0"/>
                <a:ea typeface="Arial Unicode MS" charset="0"/>
                <a:cs typeface="Arial Unicode MS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AE9173B-83F3-434A-8754-D8BD6EE32CBC}" type="datetimeFigureOut">
              <a:rPr lang="fr-FR" smtClean="0"/>
              <a:pPr/>
              <a:t>21/02/2023</a:t>
            </a:fld>
            <a:endParaRPr lang="fr-FR" dirty="0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141693-1B41-3447-AF11-FC217BF09AA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8834" y="76200"/>
            <a:ext cx="1449931" cy="834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452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6642C-B721-428D-B68E-B96D3F7ACDFD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EF29-9BF9-4BBC-8398-2D209216A289}" type="slidenum">
              <a:rPr lang="en-US" smtClean="0"/>
              <a:t>‹N°›</a:t>
            </a:fld>
            <a:endParaRPr lang="en-US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02250" y="157556"/>
            <a:ext cx="2959496" cy="964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281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839788" y="602841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3572AC"/>
                </a:solidFill>
                <a:latin typeface="Arial Unicode MS" charset="0"/>
                <a:ea typeface="Arial Unicode MS" charset="0"/>
                <a:cs typeface="Arial Unicode MS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236786"/>
            <a:ext cx="3932237" cy="3632201"/>
          </a:xfrm>
        </p:spPr>
        <p:txBody>
          <a:bodyPr/>
          <a:lstStyle>
            <a:lvl1pPr marL="0" indent="0">
              <a:buNone/>
              <a:defRPr sz="1600">
                <a:solidFill>
                  <a:srgbClr val="6589B9"/>
                </a:solidFill>
                <a:latin typeface="Arial Unicode MS" charset="0"/>
                <a:ea typeface="Arial Unicode MS" charset="0"/>
                <a:cs typeface="Arial Unicode MS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AE9173B-83F3-434A-8754-D8BD6EE32CBC}" type="datetimeFigureOut">
              <a:rPr lang="fr-FR" smtClean="0"/>
              <a:pPr/>
              <a:t>21/02/2023</a:t>
            </a:fld>
            <a:endParaRPr lang="fr-FR" dirty="0"/>
          </a:p>
        </p:txBody>
      </p:sp>
      <p:sp>
        <p:nvSpPr>
          <p:cNvPr id="1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141693-1B41-3447-AF11-FC217BF09AA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8834" y="76200"/>
            <a:ext cx="1449931" cy="834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019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6642C-B721-428D-B68E-B96D3F7ACDFD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EF29-9BF9-4BBC-8398-2D209216A2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39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6642C-B721-428D-B68E-B96D3F7ACDFD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EF29-9BF9-4BBC-8398-2D209216A2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11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6642C-B721-428D-B68E-B96D3F7ACDFD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EF29-9BF9-4BBC-8398-2D209216A2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5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6642C-B721-428D-B68E-B96D3F7ACDFD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EF29-9BF9-4BBC-8398-2D209216A2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07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6642C-B721-428D-B68E-B96D3F7ACDFD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EF29-9BF9-4BBC-8398-2D209216A2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18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6642C-B721-428D-B68E-B96D3F7ACDFD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EF29-9BF9-4BBC-8398-2D209216A2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23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6642C-B721-428D-B68E-B96D3F7ACDFD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AEF29-9BF9-4BBC-8398-2D209216A2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12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6642C-B721-428D-B68E-B96D3F7ACDFD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AEF29-9BF9-4BBC-8398-2D209216A2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638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9173B-83F3-434A-8754-D8BD6EE32CBC}" type="datetimeFigureOut">
              <a:rPr lang="fr-FR" smtClean="0"/>
              <a:t>22/02/2023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41693-1B41-3447-AF11-FC217BF09AA8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02250" y="157556"/>
            <a:ext cx="2959496" cy="964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71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jetbrains.com/fr-fr/pycharm/download/#section=window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Atelier #1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PyCharm</a:t>
            </a:r>
            <a:r>
              <a:rPr lang="fr-FR" dirty="0" smtClean="0"/>
              <a:t>, bonnes pratiques en Python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01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entury Gothic" panose="020B0502020202020204" pitchFamily="34" charset="0"/>
              </a:rPr>
              <a:t>Quid de Python ?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fr-FR" dirty="0" smtClean="0">
                <a:latin typeface="Century Gothic" panose="020B0502020202020204" pitchFamily="34" charset="0"/>
              </a:rPr>
              <a:t>Python est un langage </a:t>
            </a:r>
            <a:r>
              <a:rPr lang="fr-FR" b="1" dirty="0" smtClean="0">
                <a:latin typeface="Century Gothic" panose="020B0502020202020204" pitchFamily="34" charset="0"/>
              </a:rPr>
              <a:t>interprété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dirty="0" smtClean="0">
                <a:latin typeface="Century Gothic" panose="020B0502020202020204" pitchFamily="34" charset="0"/>
              </a:rPr>
              <a:t>Le typage des variables est </a:t>
            </a:r>
            <a:r>
              <a:rPr lang="fr-FR" b="1" dirty="0" smtClean="0">
                <a:latin typeface="Century Gothic" panose="020B0502020202020204" pitchFamily="34" charset="0"/>
              </a:rPr>
              <a:t>dynamique (implicite)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 smtClean="0">
                <a:latin typeface="Century Gothic" panose="020B0502020202020204" pitchFamily="34" charset="0"/>
              </a:rPr>
              <a:t>		Python détermine lui-même le type des variables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dirty="0">
                <a:latin typeface="Century Gothic" panose="020B0502020202020204" pitchFamily="34" charset="0"/>
              </a:rPr>
              <a:t>Python </a:t>
            </a:r>
            <a:r>
              <a:rPr lang="fr-FR" dirty="0" smtClean="0">
                <a:latin typeface="Century Gothic" panose="020B0502020202020204" pitchFamily="34" charset="0"/>
              </a:rPr>
              <a:t>utilise des </a:t>
            </a:r>
            <a:r>
              <a:rPr lang="fr-FR" b="1" dirty="0" smtClean="0">
                <a:latin typeface="Century Gothic" panose="020B0502020202020204" pitchFamily="34" charset="0"/>
              </a:rPr>
              <a:t>références</a:t>
            </a:r>
            <a:r>
              <a:rPr lang="fr-FR" dirty="0" smtClean="0">
                <a:latin typeface="Century Gothic" panose="020B0502020202020204" pitchFamily="34" charset="0"/>
              </a:rPr>
              <a:t> et un </a:t>
            </a:r>
            <a:r>
              <a:rPr lang="fr-FR" b="1" dirty="0" smtClean="0">
                <a:latin typeface="Century Gothic" panose="020B0502020202020204" pitchFamily="34" charset="0"/>
              </a:rPr>
              <a:t>ramasse-miettes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dirty="0" smtClean="0">
                <a:latin typeface="Century Gothic" panose="020B0502020202020204" pitchFamily="34" charset="0"/>
              </a:rPr>
              <a:t>Nous aurons largement le temps d’étudier </a:t>
            </a:r>
            <a:r>
              <a:rPr lang="fr-FR" b="1" dirty="0" smtClean="0">
                <a:latin typeface="Century Gothic" panose="020B0502020202020204" pitchFamily="34" charset="0"/>
              </a:rPr>
              <a:t>sa syntaxe</a:t>
            </a:r>
            <a:endParaRPr lang="fr-FR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fr-FR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484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Démarrons</a:t>
            </a:r>
            <a:r>
              <a:rPr lang="fr-FR" dirty="0" smtClean="0"/>
              <a:t> </a:t>
            </a:r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tout de suite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Exécution initiale de </a:t>
            </a:r>
            <a:r>
              <a:rPr lang="fr-FR" dirty="0" err="1" smtClean="0"/>
              <a:t>PyCharm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Rôle d'un IDE : associer toutes les ressources pour produire une application (un programme qui 'fonctionne')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Des fichiers .</a:t>
            </a:r>
            <a:r>
              <a:rPr lang="fr-FR" dirty="0" err="1" smtClean="0"/>
              <a:t>py</a:t>
            </a:r>
            <a:r>
              <a:rPr lang="fr-FR" dirty="0" smtClean="0"/>
              <a:t> (code source python)</a:t>
            </a:r>
          </a:p>
          <a:p>
            <a:pPr marL="0" indent="0">
              <a:buNone/>
            </a:pPr>
            <a:r>
              <a:rPr lang="fr-FR" dirty="0" smtClean="0"/>
              <a:t>Un interpréteur (à configurer)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8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Les zones de travail de </a:t>
            </a:r>
            <a:r>
              <a:rPr lang="fr-FR" dirty="0" err="1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PyCharm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Fichiers associés aux projets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Contenus des fichiers (code source)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Outils : '</a:t>
            </a:r>
            <a:r>
              <a:rPr lang="fr-FR" dirty="0" err="1" smtClean="0"/>
              <a:t>problems</a:t>
            </a:r>
            <a:r>
              <a:rPr lang="fr-FR" dirty="0" smtClean="0"/>
              <a:t>', '</a:t>
            </a:r>
            <a:r>
              <a:rPr lang="fr-FR" dirty="0" err="1" smtClean="0"/>
              <a:t>debug</a:t>
            </a:r>
            <a:r>
              <a:rPr lang="fr-FR" dirty="0" smtClean="0"/>
              <a:t>', 'terminal',' python console'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84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Structure du script de base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Rôle de </a:t>
            </a:r>
            <a:r>
              <a:rPr lang="en-US" altLang="en-US" dirty="0">
                <a:solidFill>
                  <a:srgbClr val="0033B3"/>
                </a:solidFill>
                <a:latin typeface="JetBrains Mono"/>
              </a:rPr>
              <a:t>if </a:t>
            </a:r>
            <a:r>
              <a:rPr lang="en-US" altLang="en-US" dirty="0">
                <a:solidFill>
                  <a:srgbClr val="080808"/>
                </a:solidFill>
                <a:latin typeface="JetBrains Mono"/>
              </a:rPr>
              <a:t>__name__ == </a:t>
            </a:r>
            <a:r>
              <a:rPr lang="en-US" altLang="en-US" b="1" dirty="0">
                <a:solidFill>
                  <a:srgbClr val="008080"/>
                </a:solidFill>
                <a:latin typeface="JetBrains Mono"/>
              </a:rPr>
              <a:t>'__main__'</a:t>
            </a:r>
            <a:r>
              <a:rPr lang="en-US" altLang="en-US" dirty="0">
                <a:solidFill>
                  <a:srgbClr val="080808"/>
                </a:solidFill>
                <a:latin typeface="JetBrains Mono"/>
              </a:rPr>
              <a:t>:</a:t>
            </a:r>
            <a:endParaRPr lang="en-US" altLang="en-US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Fait appel à la notion de 'module' : fichiers séparés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Exemple : un projet pour le pivot de Gauss (à la main)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Étape 1 : ajouter un fichier dans le projet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6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Exécution de script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Exécution du script courant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Vérifier le script 'actif'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Plusieurs exercices ou programmes dans un seul projet.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82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Le debugger Python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Placer des points d'arrêt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 smtClean="0"/>
              <a:t>Step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/ </a:t>
            </a:r>
            <a:r>
              <a:rPr lang="fr-FR" dirty="0" err="1" smtClean="0"/>
              <a:t>step</a:t>
            </a:r>
            <a:r>
              <a:rPr lang="fr-FR" dirty="0" smtClean="0"/>
              <a:t> over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29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Python </a:t>
            </a:r>
            <a:r>
              <a:rPr lang="fr-FR" dirty="0" err="1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Tutor</a:t>
            </a:r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 pour plus de détail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Démonstration avec un code 'simple'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83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Bonnes pratiques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err="1" smtClean="0"/>
              <a:t>Ecriture</a:t>
            </a:r>
            <a:r>
              <a:rPr lang="fr-FR" dirty="0" smtClean="0"/>
              <a:t> de code : PEP8 (norme d'écriture)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Reformatage de code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Utiliser collapse/</a:t>
            </a:r>
            <a:r>
              <a:rPr lang="fr-FR" dirty="0" err="1" smtClean="0"/>
              <a:t>expand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68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L'environnement</a:t>
            </a:r>
            <a:r>
              <a:rPr lang="fr-FR" dirty="0" smtClean="0"/>
              <a:t> </a:t>
            </a:r>
            <a:r>
              <a:rPr lang="fr-FR" dirty="0" err="1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PyCharm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Collection JetBrains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Licences gratuites pour étudiants et enseignants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 smtClean="0"/>
              <a:t>PyCharm</a:t>
            </a:r>
            <a:r>
              <a:rPr lang="fr-FR" dirty="0" smtClean="0"/>
              <a:t> </a:t>
            </a:r>
            <a:r>
              <a:rPr lang="fr-FR" dirty="0" err="1" smtClean="0"/>
              <a:t>community</a:t>
            </a:r>
            <a:r>
              <a:rPr lang="fr-FR" dirty="0" smtClean="0"/>
              <a:t> </a:t>
            </a:r>
            <a:r>
              <a:rPr lang="fr-FR" dirty="0" err="1" smtClean="0"/>
              <a:t>edition</a:t>
            </a:r>
            <a:r>
              <a:rPr lang="fr-FR" dirty="0" smtClean="0"/>
              <a:t> : </a:t>
            </a:r>
            <a:r>
              <a:rPr lang="fr-FR" dirty="0" smtClean="0">
                <a:hlinkClick r:id="rId2"/>
              </a:rPr>
              <a:t>https://www.jetbrains.com/fr-fr/pycharm/download/#section=windows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7575" y="1690688"/>
            <a:ext cx="923925" cy="84772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89938" y="4001294"/>
            <a:ext cx="1918671" cy="212302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9341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PyCharm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02346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Gestion par 'projets' : ensemble de fichiers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Complétion automatique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Intègre les principales bibliothèques (</a:t>
            </a:r>
            <a:r>
              <a:rPr lang="fr-FR" dirty="0" err="1" smtClean="0"/>
              <a:t>numpy</a:t>
            </a:r>
            <a:r>
              <a:rPr lang="fr-FR" dirty="0" smtClean="0"/>
              <a:t>, </a:t>
            </a:r>
            <a:r>
              <a:rPr lang="fr-FR" dirty="0" err="1" smtClean="0"/>
              <a:t>scypi</a:t>
            </a:r>
            <a:r>
              <a:rPr lang="fr-FR" dirty="0" smtClean="0"/>
              <a:t>, </a:t>
            </a:r>
            <a:r>
              <a:rPr lang="fr-FR" dirty="0" err="1" smtClean="0"/>
              <a:t>matplotlib</a:t>
            </a:r>
            <a:r>
              <a:rPr lang="fr-FR" dirty="0" smtClean="0"/>
              <a:t>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Console intégrée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Nombreux outils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476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entury Gothic" panose="020B0502020202020204" pitchFamily="34" charset="0"/>
              </a:rPr>
              <a:t>Les langages de programmation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 smtClean="0">
                <a:latin typeface="Century Gothic" panose="020B0502020202020204" pitchFamily="34" charset="0"/>
              </a:rPr>
              <a:t>L’ordinateur est le monde du binaire</a:t>
            </a:r>
          </a:p>
          <a:p>
            <a:pPr marL="0" indent="0">
              <a:buNone/>
            </a:pPr>
            <a:endParaRPr lang="fr-FR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Century Gothic" panose="020B0502020202020204" pitchFamily="34" charset="0"/>
              </a:rPr>
              <a:t>Composants et instructions élémentaires : langage machine</a:t>
            </a:r>
          </a:p>
          <a:p>
            <a:pPr marL="0" indent="0">
              <a:buNone/>
            </a:pPr>
            <a:r>
              <a:rPr lang="fr-FR" dirty="0" smtClean="0">
                <a:latin typeface="Century Gothic" panose="020B0502020202020204" pitchFamily="34" charset="0"/>
              </a:rPr>
              <a:t>(très) bas niveau</a:t>
            </a:r>
          </a:p>
          <a:p>
            <a:pPr marL="0" indent="0">
              <a:buNone/>
            </a:pPr>
            <a:endParaRPr lang="fr-FR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Century Gothic" panose="020B0502020202020204" pitchFamily="34" charset="0"/>
              </a:rPr>
              <a:t>C’est comme décrire le fonctionnement d’une voiture pièce par pièce</a:t>
            </a:r>
          </a:p>
          <a:p>
            <a:pPr marL="0" indent="0">
              <a:buNone/>
            </a:pPr>
            <a:endParaRPr lang="fr-FR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Century Gothic" panose="020B0502020202020204" pitchFamily="34" charset="0"/>
              </a:rPr>
              <a:t>Langage assembleur : noms au lieu de nombres</a:t>
            </a:r>
            <a:endParaRPr lang="fr-FR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24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entury Gothic" panose="020B0502020202020204" pitchFamily="34" charset="0"/>
              </a:rPr>
              <a:t>Les langages de programmation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>
                <a:latin typeface="Century Gothic" panose="020B0502020202020204" pitchFamily="34" charset="0"/>
              </a:rPr>
              <a:t>Langage de ‘haut-niveau’</a:t>
            </a:r>
          </a:p>
          <a:p>
            <a:pPr marL="0" indent="0">
              <a:buNone/>
            </a:pPr>
            <a:endParaRPr lang="fr-FR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Century Gothic" panose="020B0502020202020204" pitchFamily="34" charset="0"/>
              </a:rPr>
              <a:t>Instructions moins élémentaires</a:t>
            </a:r>
          </a:p>
          <a:p>
            <a:pPr marL="0" indent="0">
              <a:buNone/>
            </a:pPr>
            <a:endParaRPr lang="fr-FR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Century Gothic" panose="020B0502020202020204" pitchFamily="34" charset="0"/>
              </a:rPr>
              <a:t>Reste lié à la compréhension des contraintes d’une machine </a:t>
            </a:r>
            <a:r>
              <a:rPr lang="fr-FR" sz="2400" dirty="0" smtClean="0">
                <a:latin typeface="Century Gothic" panose="020B0502020202020204" pitchFamily="34" charset="0"/>
              </a:rPr>
              <a:t>(mémoire)</a:t>
            </a:r>
          </a:p>
          <a:p>
            <a:pPr marL="0" indent="0">
              <a:buNone/>
            </a:pPr>
            <a:endParaRPr lang="fr-FR" sz="24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dirty="0">
                <a:latin typeface="Century Gothic" panose="020B0502020202020204" pitchFamily="34" charset="0"/>
              </a:rPr>
              <a:t>Doit être traduisible en langage machine </a:t>
            </a:r>
          </a:p>
        </p:txBody>
      </p:sp>
    </p:spTree>
    <p:extLst>
      <p:ext uri="{BB962C8B-B14F-4D97-AF65-F5344CB8AC3E}">
        <p14:creationId xmlns:p14="http://schemas.microsoft.com/office/powerpoint/2010/main" val="412844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entury Gothic" panose="020B0502020202020204" pitchFamily="34" charset="0"/>
              </a:rPr>
              <a:t>Traduction en langage machine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38200" y="1677052"/>
            <a:ext cx="2486891" cy="64633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Langage de haut niveau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518237" y="1677052"/>
            <a:ext cx="2486891" cy="64633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Langage de bas niveau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38200" y="2558473"/>
            <a:ext cx="308098" cy="369332"/>
          </a:xfrm>
          <a:prstGeom prst="rect">
            <a:avLst/>
          </a:prstGeom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C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313540" y="2558473"/>
            <a:ext cx="1003991" cy="369332"/>
          </a:xfrm>
          <a:prstGeom prst="rect">
            <a:avLst/>
          </a:prstGeom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Python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412668" y="2558473"/>
            <a:ext cx="912423" cy="369332"/>
          </a:xfrm>
          <a:prstGeom prst="rect">
            <a:avLst/>
          </a:prstGeom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Java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8518237" y="2558473"/>
            <a:ext cx="2486891" cy="369332"/>
          </a:xfrm>
          <a:prstGeom prst="rect">
            <a:avLst/>
          </a:prstGeom>
          <a:ln w="19050">
            <a:solidFill>
              <a:srgbClr val="CC33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Langage machine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838200" y="3635310"/>
            <a:ext cx="2486891" cy="64633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Ecriture de 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CODE SOURCE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8518236" y="3764614"/>
            <a:ext cx="2486891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CODE CIBLE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14" name="Connecteur droit avec flèche 13"/>
          <p:cNvCxnSpPr>
            <a:stCxn id="11" idx="3"/>
          </p:cNvCxnSpPr>
          <p:nvPr/>
        </p:nvCxnSpPr>
        <p:spPr>
          <a:xfrm flipV="1">
            <a:off x="3325091" y="3958475"/>
            <a:ext cx="5193145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3743036" y="3503004"/>
            <a:ext cx="4137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Étape de traduction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992249" y="5292645"/>
            <a:ext cx="2949846" cy="369332"/>
          </a:xfrm>
          <a:prstGeom prst="rect">
            <a:avLst/>
          </a:prstGeom>
          <a:ln w="190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>
                <a:solidFill>
                  <a:schemeClr val="dk1"/>
                </a:solidFill>
                <a:latin typeface="Century Gothic" panose="020B0502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Comment est-elle faite ?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4227944" y="5288108"/>
            <a:ext cx="3168073" cy="369332"/>
          </a:xfrm>
          <a:prstGeom prst="rect">
            <a:avLst/>
          </a:prstGeom>
          <a:ln w="190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>
                <a:solidFill>
                  <a:schemeClr val="dk1"/>
                </a:solidFill>
                <a:latin typeface="Century Gothic" panose="020B0502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De quoi dépend-elle ?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8137236" y="4678565"/>
            <a:ext cx="3624118" cy="646331"/>
          </a:xfrm>
          <a:prstGeom prst="rect">
            <a:avLst/>
          </a:prstGeom>
          <a:ln w="190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Quelle(s) partie(s) de l’ordinateur l’exécute(nt) ?</a:t>
            </a:r>
          </a:p>
        </p:txBody>
      </p:sp>
      <p:cxnSp>
        <p:nvCxnSpPr>
          <p:cNvPr id="20" name="Connecteur droit avec flèche 19"/>
          <p:cNvCxnSpPr>
            <a:stCxn id="12" idx="2"/>
            <a:endCxn id="18" idx="0"/>
          </p:cNvCxnSpPr>
          <p:nvPr/>
        </p:nvCxnSpPr>
        <p:spPr>
          <a:xfrm>
            <a:off x="9761682" y="4133946"/>
            <a:ext cx="187613" cy="5446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5" idx="2"/>
            <a:endCxn id="16" idx="0"/>
          </p:cNvCxnSpPr>
          <p:nvPr/>
        </p:nvCxnSpPr>
        <p:spPr>
          <a:xfrm flipH="1">
            <a:off x="2467172" y="4026224"/>
            <a:ext cx="3344810" cy="126642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5" idx="2"/>
            <a:endCxn id="17" idx="0"/>
          </p:cNvCxnSpPr>
          <p:nvPr/>
        </p:nvCxnSpPr>
        <p:spPr>
          <a:xfrm flipH="1">
            <a:off x="5811981" y="4026224"/>
            <a:ext cx="1" cy="12618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97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/>
      <p:bldP spid="1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entury Gothic" panose="020B0502020202020204" pitchFamily="34" charset="0"/>
              </a:rPr>
              <a:t>Traduction au fur et à mesure</a:t>
            </a:r>
            <a:endParaRPr lang="fr-FR" dirty="0">
              <a:latin typeface="Century Gothic" panose="020B0502020202020204" pitchFamily="34" charset="0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224" y="4848601"/>
            <a:ext cx="2495550" cy="1828800"/>
          </a:xfr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ZoneTexte 4"/>
          <p:cNvSpPr txBox="1"/>
          <p:nvPr/>
        </p:nvSpPr>
        <p:spPr>
          <a:xfrm>
            <a:off x="838200" y="1718242"/>
            <a:ext cx="4020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Une instruction en langage source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966527" y="1718242"/>
            <a:ext cx="4331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Des instructions en langage machine</a:t>
            </a:r>
          </a:p>
        </p:txBody>
      </p:sp>
      <p:cxnSp>
        <p:nvCxnSpPr>
          <p:cNvPr id="7" name="Connecteur droit avec flèche 6"/>
          <p:cNvCxnSpPr>
            <a:stCxn id="5" idx="3"/>
            <a:endCxn id="6" idx="1"/>
          </p:cNvCxnSpPr>
          <p:nvPr/>
        </p:nvCxnSpPr>
        <p:spPr>
          <a:xfrm>
            <a:off x="4858852" y="1902908"/>
            <a:ext cx="210767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1121771" y="3121830"/>
            <a:ext cx="3394811" cy="1477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x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=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v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alues = [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1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,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2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,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‘toto’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f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or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v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in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values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	</a:t>
            </a:r>
            <a:r>
              <a:rPr kumimoji="0" lang="fr-F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print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(x*v)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x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= x +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1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994162" y="2318327"/>
            <a:ext cx="1284747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Python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679370" y="3057053"/>
            <a:ext cx="5891356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Saisie et exécution ligne par ligne : 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INTERPRETATION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5679370" y="4211199"/>
            <a:ext cx="6096541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Saisie puis exécution ligne par ligne : 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INTERPRETATION</a:t>
            </a:r>
          </a:p>
        </p:txBody>
      </p:sp>
      <p:cxnSp>
        <p:nvCxnSpPr>
          <p:cNvPr id="13" name="Connecteur en angle 12"/>
          <p:cNvCxnSpPr>
            <a:stCxn id="8" idx="3"/>
            <a:endCxn id="10" idx="1"/>
          </p:cNvCxnSpPr>
          <p:nvPr/>
        </p:nvCxnSpPr>
        <p:spPr>
          <a:xfrm flipV="1">
            <a:off x="4516582" y="3241719"/>
            <a:ext cx="1162788" cy="618775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en angle 14"/>
          <p:cNvCxnSpPr>
            <a:stCxn id="8" idx="3"/>
            <a:endCxn id="11" idx="1"/>
          </p:cNvCxnSpPr>
          <p:nvPr/>
        </p:nvCxnSpPr>
        <p:spPr>
          <a:xfrm>
            <a:off x="4516582" y="3860494"/>
            <a:ext cx="1162788" cy="535371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163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entury Gothic" panose="020B0502020202020204" pitchFamily="34" charset="0"/>
              </a:rPr>
              <a:t>Traduction globale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35000" y="1691785"/>
            <a:ext cx="4727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Toutes les instructions en langage source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539182" y="1691785"/>
            <a:ext cx="4331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Des instructions en langage machine</a:t>
            </a:r>
          </a:p>
        </p:txBody>
      </p:sp>
      <p:cxnSp>
        <p:nvCxnSpPr>
          <p:cNvPr id="7" name="Connecteur droit avec flèche 6"/>
          <p:cNvCxnSpPr>
            <a:endCxn id="6" idx="1"/>
          </p:cNvCxnSpPr>
          <p:nvPr/>
        </p:nvCxnSpPr>
        <p:spPr>
          <a:xfrm>
            <a:off x="5431507" y="1876451"/>
            <a:ext cx="210767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9" name="Espace réservé du contenu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630" y="4931424"/>
            <a:ext cx="2686050" cy="1704975"/>
          </a:xfr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ZoneTexte 9"/>
          <p:cNvSpPr txBox="1"/>
          <p:nvPr/>
        </p:nvSpPr>
        <p:spPr>
          <a:xfrm>
            <a:off x="635000" y="2575537"/>
            <a:ext cx="4989945" cy="397031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#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include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&lt;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stdio.h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#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include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&lt;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stdlib.h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#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include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&lt;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string.h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olas" panose="020B060902020403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int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main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()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{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  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int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x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=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CC3399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2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  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int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i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=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2DFF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0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  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int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values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[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CC3399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2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]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=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{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CC3399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1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,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CC3399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2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};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  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char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message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[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CC3399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5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];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nsolas" panose="020B060902020403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   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strcpy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(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message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,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"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toto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"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);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nsolas" panose="020B060902020403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   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printf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(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"%d %d\n"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,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x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*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values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[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CC3399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0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]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, x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*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values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[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CC3399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1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]);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  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for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(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i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=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3399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0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;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i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&lt;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x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;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i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++)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  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{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       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printf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(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"%s"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,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message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);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  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}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nsolas" panose="020B060902020403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  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return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 0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}</a:t>
            </a: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nsolas" panose="020B0609020204030204" pitchFamily="49" charset="0"/>
              <a:ea typeface="+mn-ea"/>
              <a:cs typeface="+mn-cs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901798" y="2133661"/>
            <a:ext cx="1589547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Langage C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6309358" y="3952858"/>
            <a:ext cx="5766322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Traduction globale puis exécution : 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COMPILATION</a:t>
            </a:r>
          </a:p>
        </p:txBody>
      </p:sp>
      <p:cxnSp>
        <p:nvCxnSpPr>
          <p:cNvPr id="16" name="Connecteur droit avec flèche 15"/>
          <p:cNvCxnSpPr>
            <a:endCxn id="14" idx="1"/>
          </p:cNvCxnSpPr>
          <p:nvPr/>
        </p:nvCxnSpPr>
        <p:spPr>
          <a:xfrm flipV="1">
            <a:off x="5624945" y="4137524"/>
            <a:ext cx="68441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433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 animBg="1"/>
      <p:bldP spid="11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entury Gothic" panose="020B0502020202020204" pitchFamily="34" charset="0"/>
              </a:rPr>
              <a:t>Mais chaque langage possède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b="1" dirty="0" smtClean="0">
                <a:latin typeface="Century Gothic" panose="020B0502020202020204" pitchFamily="34" charset="0"/>
              </a:rPr>
              <a:t>Un paradigme de programmation</a:t>
            </a:r>
          </a:p>
          <a:p>
            <a:pPr marL="0" indent="0">
              <a:buNone/>
            </a:pPr>
            <a:endParaRPr lang="fr-FR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Century Gothic" panose="020B0502020202020204" pitchFamily="34" charset="0"/>
              </a:rPr>
              <a:t>Sa propre syntaxe</a:t>
            </a:r>
          </a:p>
          <a:p>
            <a:pPr marL="0" indent="0">
              <a:buNone/>
            </a:pPr>
            <a:endParaRPr lang="fr-FR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Century Gothic" panose="020B0502020202020204" pitchFamily="34" charset="0"/>
              </a:rPr>
              <a:t>Sa gestion des types</a:t>
            </a:r>
          </a:p>
          <a:p>
            <a:pPr marL="0" indent="0">
              <a:buNone/>
            </a:pPr>
            <a:endParaRPr lang="fr-FR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Century Gothic" panose="020B0502020202020204" pitchFamily="34" charset="0"/>
              </a:rPr>
              <a:t>Sa gestion de la mémoire</a:t>
            </a:r>
          </a:p>
          <a:p>
            <a:pPr marL="0" indent="0">
              <a:buNone/>
            </a:pPr>
            <a:endParaRPr lang="fr-FR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Century Gothic" panose="020B0502020202020204" pitchFamily="34" charset="0"/>
              </a:rPr>
              <a:t>Un mode de traduction</a:t>
            </a:r>
          </a:p>
          <a:p>
            <a:pPr marL="0" indent="0">
              <a:buNone/>
            </a:pP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7927109" y="2376362"/>
            <a:ext cx="3426691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Une liste de mots clés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7927108" y="2838027"/>
            <a:ext cx="3426691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Des règles d’écriture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637283" y="3539629"/>
            <a:ext cx="4716517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2400">
                <a:latin typeface="Century Gothic" panose="020B0502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dynamique 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Wingdings" panose="05000000000000000000" pitchFamily="2" charset="2"/>
              </a:rPr>
              <a:t>– inféré - 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Wingdings" panose="05000000000000000000" pitchFamily="2" charset="2"/>
              </a:rPr>
              <a:t>statique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874326" y="4392515"/>
            <a:ext cx="5479472" cy="83099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2400">
                <a:latin typeface="Century Gothic" panose="020B0502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ointeurs – références – allocation – ramasse-miettes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945745" y="5479971"/>
            <a:ext cx="4408053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2400">
                <a:latin typeface="Century Gothic" panose="020B0502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nterprétation - compilation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354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entury Gothic" panose="020B0502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t Efrei 2017 (002) [Lecture seule]" id="{6FAD0756-7D35-4E9C-A278-2D5454ED357A}" vid="{8CEB55F3-E55C-4EA3-974C-19F17A1D1B05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1808</TotalTime>
  <Words>646</Words>
  <Application>Microsoft Office PowerPoint</Application>
  <PresentationFormat>Grand écran</PresentationFormat>
  <Paragraphs>150</Paragraphs>
  <Slides>17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9" baseType="lpstr">
      <vt:lpstr>Arial</vt:lpstr>
      <vt:lpstr>Arial Unicode MS</vt:lpstr>
      <vt:lpstr>Calibri</vt:lpstr>
      <vt:lpstr>Calibri Light</vt:lpstr>
      <vt:lpstr>Century Gothic</vt:lpstr>
      <vt:lpstr>Consolas</vt:lpstr>
      <vt:lpstr>JetBrains Mono</vt:lpstr>
      <vt:lpstr>Neo Sans Pro</vt:lpstr>
      <vt:lpstr>Neo Sans Pro Medium</vt:lpstr>
      <vt:lpstr>Wingdings</vt:lpstr>
      <vt:lpstr>Thème Office</vt:lpstr>
      <vt:lpstr>1_Thème Office</vt:lpstr>
      <vt:lpstr>Atelier #1</vt:lpstr>
      <vt:lpstr>L'environnement PyCharm</vt:lpstr>
      <vt:lpstr>PyCharm</vt:lpstr>
      <vt:lpstr>Les langages de programmation</vt:lpstr>
      <vt:lpstr>Les langages de programmation</vt:lpstr>
      <vt:lpstr>Traduction en langage machine</vt:lpstr>
      <vt:lpstr>Traduction au fur et à mesure</vt:lpstr>
      <vt:lpstr>Traduction globale</vt:lpstr>
      <vt:lpstr>Mais chaque langage possède</vt:lpstr>
      <vt:lpstr>Quid de Python ?</vt:lpstr>
      <vt:lpstr>Démarrons tout de suite</vt:lpstr>
      <vt:lpstr>Les zones de travail de PyCharm</vt:lpstr>
      <vt:lpstr>Structure du script de base</vt:lpstr>
      <vt:lpstr>Exécution de script</vt:lpstr>
      <vt:lpstr>Le debugger Python</vt:lpstr>
      <vt:lpstr>Python Tutor pour plus de détail</vt:lpstr>
      <vt:lpstr>Bonnes pratiques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Atelier #1</dc:title>
  <dc:creator>Nicolas FLASQUE</dc:creator>
  <cp:lastModifiedBy>Nicolas FLASQUE</cp:lastModifiedBy>
  <cp:revision>14</cp:revision>
  <dcterms:created xsi:type="dcterms:W3CDTF">2023-02-21T10:47:59Z</dcterms:created>
  <dcterms:modified xsi:type="dcterms:W3CDTF">2023-02-22T16:56:06Z</dcterms:modified>
</cp:coreProperties>
</file>